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3" r:id="rId2"/>
    <p:sldMasterId id="2147483650" r:id="rId3"/>
  </p:sldMasterIdLst>
  <p:notesMasterIdLst>
    <p:notesMasterId r:id="rId26"/>
  </p:notesMasterIdLst>
  <p:handoutMasterIdLst>
    <p:handoutMasterId r:id="rId27"/>
  </p:handoutMasterIdLst>
  <p:sldIdLst>
    <p:sldId id="281" r:id="rId4"/>
    <p:sldId id="257" r:id="rId5"/>
    <p:sldId id="283" r:id="rId6"/>
    <p:sldId id="282" r:id="rId7"/>
    <p:sldId id="260" r:id="rId8"/>
    <p:sldId id="262" r:id="rId9"/>
    <p:sldId id="264" r:id="rId10"/>
    <p:sldId id="276" r:id="rId11"/>
    <p:sldId id="265" r:id="rId12"/>
    <p:sldId id="263" r:id="rId13"/>
    <p:sldId id="275" r:id="rId14"/>
    <p:sldId id="267" r:id="rId15"/>
    <p:sldId id="268" r:id="rId16"/>
    <p:sldId id="280" r:id="rId17"/>
    <p:sldId id="273" r:id="rId18"/>
    <p:sldId id="270" r:id="rId19"/>
    <p:sldId id="277" r:id="rId20"/>
    <p:sldId id="284" r:id="rId21"/>
    <p:sldId id="274" r:id="rId22"/>
    <p:sldId id="271" r:id="rId23"/>
    <p:sldId id="266" r:id="rId24"/>
    <p:sldId id="279" r:id="rId25"/>
  </p:sldIdLst>
  <p:sldSz cx="9144000" cy="5143500" type="screen16x9"/>
  <p:notesSz cx="6858000" cy="9144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C9"/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6792" autoAdjust="0"/>
  </p:normalViewPr>
  <p:slideViewPr>
    <p:cSldViewPr>
      <p:cViewPr varScale="1">
        <p:scale>
          <a:sx n="163" d="100"/>
          <a:sy n="163" d="100"/>
        </p:scale>
        <p:origin x="150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D56D-44B5-4752-BB2A-A8D9C44769F4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36F6-66EA-4C61-9834-6122C20AD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64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29CFE3-AE4D-4931-B7A0-CF86A3B1D5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CFE3-AE4D-4931-B7A0-CF86A3B1D543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351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96770"/>
            <a:ext cx="9144000" cy="3946730"/>
          </a:xfrm>
          <a:prstGeom prst="rect">
            <a:avLst/>
          </a:prstGeom>
        </p:spPr>
      </p:pic>
      <p:pic>
        <p:nvPicPr>
          <p:cNvPr id="23575" name="Picture 23" descr="WelleO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16669"/>
            <a:ext cx="9144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735806"/>
            <a:ext cx="6654800" cy="48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293366"/>
            <a:ext cx="6654800" cy="27027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27" y="345616"/>
            <a:ext cx="1630773" cy="4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C67944-BAB3-4E76-A500-2B4898C9AB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729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6" y="328613"/>
            <a:ext cx="2066925" cy="4343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1" y="328613"/>
            <a:ext cx="6048375" cy="43434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72D49-014A-4CBA-B62E-93BB0AB34E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602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5D25D-4C48-4CE0-8972-E1E7BAB7EFC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37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5D25D-4C48-4CE0-8972-E1E7BAB7EFC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159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8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5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48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94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7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EEAE8C-987D-4842-8F26-3271BFCEF3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16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02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42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02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31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otolia_Bast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 b="11282"/>
          <a:stretch>
            <a:fillRect/>
          </a:stretch>
        </p:blipFill>
        <p:spPr bwMode="auto">
          <a:xfrm>
            <a:off x="0" y="1006078"/>
            <a:ext cx="9144000" cy="41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WelleO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16669"/>
            <a:ext cx="9144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8150" y="735806"/>
            <a:ext cx="6654800" cy="48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184672"/>
            <a:ext cx="6654800" cy="27027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pic>
        <p:nvPicPr>
          <p:cNvPr id="78855" name="Picture 7" descr="FS_SK_100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03610"/>
            <a:ext cx="316706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CE544E-D0FD-470F-87DE-82B818D8FA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0054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29D364-2FD9-4CDD-B121-32FB713FBD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903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2AF798-DFE0-4B60-9176-FA68DC6C57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829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AF817-9723-41C0-B397-4DFC265A89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61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90BEC4-6601-42F0-98B4-90F8396C78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567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0875D-4EAC-4B85-97D1-17CF132776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49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6DF38-8030-4BC2-BBA2-39BA9934E0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8207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4A305B-B7D9-43B1-B7F8-2265C82FC7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6552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E0E5CC-0374-4C9D-89A2-716A42FA1A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40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2AA813-8763-4DFE-8E03-BC7CF6A6DE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51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6" y="328613"/>
            <a:ext cx="2066925" cy="4343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1" y="328613"/>
            <a:ext cx="6048375" cy="4343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1CEFC-2D1E-451C-A280-96CFBC5498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218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CFC5E-F84F-4D37-92A8-83961DD5BA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960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AA5CE0-3423-4E2C-B2C9-1495816594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151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758384-06EE-45D3-AB2C-9747522A86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004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B08F89-226F-4B11-A255-9656862CC1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287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581A20-7626-4CFE-BD7C-4E9A9F2A0C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020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16336-A883-42B7-AD4A-0E012963AB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82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328613"/>
            <a:ext cx="66548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4" y="4672012"/>
            <a:ext cx="4537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672012"/>
            <a:ext cx="6111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A745D25D-4C48-4CE0-8972-E1E7BAB7EFC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785938"/>
            <a:ext cx="8267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3108"/>
            <a:ext cx="3286022" cy="49045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8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2pPr>
      <a:lvl3pPr marL="1435100" indent="-3540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3pPr>
      <a:lvl4pPr marL="1970088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4pPr>
      <a:lvl5pPr marL="25177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|  2. Gemeinschaftsschultag  | 11.11.2023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328613"/>
            <a:ext cx="66548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4" y="4672012"/>
            <a:ext cx="4537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r>
              <a:rPr lang="de-DE" altLang="de-DE" smtClean="0"/>
              <a:t>|  2. Gemeinschaftsschultag  | 11.11.2023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672012"/>
            <a:ext cx="6111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D9A996F3-12E2-4C56-A6E1-FE2CA0450E4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785938"/>
            <a:ext cx="8267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77831" name="Picture 7" descr="FS_00_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4" y="328612"/>
            <a:ext cx="1716087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2pPr>
      <a:lvl3pPr marL="1435100" indent="-3540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3pPr>
      <a:lvl4pPr marL="1970088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4pPr>
      <a:lvl5pPr marL="25177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5pPr>
      <a:lvl6pPr marL="29749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6pPr>
      <a:lvl7pPr marL="34321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7pPr>
      <a:lvl8pPr marL="38893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8pPr>
      <a:lvl9pPr marL="43465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555526"/>
            <a:ext cx="8267700" cy="1152128"/>
          </a:xfrm>
        </p:spPr>
        <p:txBody>
          <a:bodyPr/>
          <a:lstStyle/>
          <a:p>
            <a:r>
              <a:rPr lang="de-DE" sz="2800" dirty="0">
                <a:solidFill>
                  <a:srgbClr val="00B050"/>
                </a:solidFill>
              </a:rPr>
              <a:t>Gemeinschaftsschule im Freistaat </a:t>
            </a:r>
            <a:r>
              <a:rPr lang="de-DE" sz="2800" dirty="0" smtClean="0">
                <a:solidFill>
                  <a:srgbClr val="00B050"/>
                </a:solidFill>
              </a:rPr>
              <a:t>Sachsen</a:t>
            </a:r>
            <a:br>
              <a:rPr lang="de-DE" sz="2800" dirty="0" smtClean="0">
                <a:solidFill>
                  <a:srgbClr val="00B050"/>
                </a:solidFill>
              </a:rPr>
            </a:br>
            <a:r>
              <a:rPr lang="de-DE" sz="1400" dirty="0" smtClean="0">
                <a:solidFill>
                  <a:srgbClr val="00B050"/>
                </a:solidFill>
              </a:rPr>
              <a:t>Gemeinschaftsschule – was ist das? Wie wird man eine Gemeinschaftsschule?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</a:t>
            </a:fld>
            <a:endParaRPr lang="de-DE" alt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995686"/>
            <a:ext cx="82677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693" y="627534"/>
            <a:ext cx="6654800" cy="432048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Mindestschülerzahl und Mindestzügigkeit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693" y="1275606"/>
            <a:ext cx="8267700" cy="3312368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de-DE" dirty="0" smtClean="0"/>
              <a:t>Zügigkeitsfestlegungen</a:t>
            </a:r>
            <a:r>
              <a:rPr lang="de-DE" dirty="0"/>
              <a:t>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in </a:t>
            </a:r>
            <a:r>
              <a:rPr lang="de-DE" sz="1400" b="1" dirty="0"/>
              <a:t>Klassenstufe 5 mindestens vierzügig </a:t>
            </a:r>
            <a:r>
              <a:rPr lang="de-DE" sz="1400" dirty="0"/>
              <a:t>(§4a Absatz 3 Satz 2 </a:t>
            </a:r>
            <a:r>
              <a:rPr lang="de-DE" sz="1400" dirty="0" err="1"/>
              <a:t>SächsSchulG</a:t>
            </a:r>
            <a:r>
              <a:rPr lang="de-DE" sz="1400" dirty="0"/>
              <a:t>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im ländlichen Raum außerhalb von Oberzentren in der Klassenstufe 5 in höchstens zwei aufeinanderfolgenden Schuljahren auch dreizügig möglich, bei Fortführung in den nachfolgenden Klassen- und Jahrgangsstufen (§ 4b Absatz 3a </a:t>
            </a:r>
            <a:r>
              <a:rPr lang="de-DE" sz="1400" dirty="0" err="1"/>
              <a:t>SächsSchulG</a:t>
            </a:r>
            <a:r>
              <a:rPr lang="de-DE" sz="1400" dirty="0"/>
              <a:t>)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Zügigkeitsfestlegung für die anderen Klassenstufen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Mindestschülerzahl </a:t>
            </a:r>
            <a:r>
              <a:rPr lang="de-DE" dirty="0"/>
              <a:t>(mit Ausnahme der Klassen einer kooperierenden Grundschule):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b="1" dirty="0"/>
              <a:t>20 Schüler pro Klasse</a:t>
            </a:r>
            <a:r>
              <a:rPr lang="de-DE" sz="1400" dirty="0"/>
              <a:t> (§4a Absatz 1 Nummer 3a </a:t>
            </a:r>
            <a:r>
              <a:rPr lang="de-DE" sz="1400" dirty="0" err="1"/>
              <a:t>SächsSchulG</a:t>
            </a:r>
            <a:r>
              <a:rPr lang="de-DE" sz="1400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Darlegung </a:t>
            </a:r>
            <a:r>
              <a:rPr lang="de-DE" dirty="0"/>
              <a:t>des Erreichens von Mindestschülerzahl und Mindestzügigkeit für einen Zeitraum von 5 bis 10 Jahren (mittel- und langfristige Bedarfsprognose,§ 5 Absatz 1 und 2 </a:t>
            </a:r>
            <a:r>
              <a:rPr lang="de-DE" dirty="0" err="1"/>
              <a:t>SächsSchulnetzplanungsVO</a:t>
            </a:r>
            <a:r>
              <a:rPr lang="de-DE" dirty="0"/>
              <a:t>) bei Einrichtung </a:t>
            </a:r>
          </a:p>
          <a:p>
            <a:pPr marL="534987" lvl="1" indent="0" algn="just">
              <a:spcBef>
                <a:spcPts val="0"/>
              </a:spcBef>
              <a:buNone/>
            </a:pPr>
            <a:endParaRPr lang="de-DE" dirty="0"/>
          </a:p>
          <a:p>
            <a:pPr marL="534987" lvl="1" indent="0" algn="just">
              <a:spcBef>
                <a:spcPts val="0"/>
              </a:spcBef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7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915566"/>
            <a:ext cx="6654800" cy="306016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rechtliche Grundlage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419622"/>
            <a:ext cx="8267700" cy="325239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de-DE" dirty="0"/>
              <a:t>Zur Erfüllung des Erziehungs- und Bildungsauftrages im Rahmen der zur Verfügung stehenden Ressourcen legt jede Schule in einem Schulprogramm die pädagogischen, didaktischen und schulorganisatorischen Grundsätze fest.(§3a Abs.1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Der Schulträger hat bei der Einrichtung der Gemeinschaftsschule zur Erteilung der Zustimmung durch die oberste Schulaufsichtsbehörde ein Schulprogramm gemäß § 3a Absatz 1 </a:t>
            </a:r>
            <a:r>
              <a:rPr lang="de-DE" dirty="0" err="1"/>
              <a:t>SächsSchulG</a:t>
            </a:r>
            <a:r>
              <a:rPr lang="de-DE" dirty="0"/>
              <a:t> vorzulegen. (§7a Absatz 5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Festlegung der zu erreichenden Bildungs- und Erziehungsziele sowie der Formen und Methoden gemeinsamen Lernens in einer vielfältig zusammengesetzten Schülerschaft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Sicherstellung des Erreichens der Ziele der für die jeweilige Schulstufe geltenden Lehrpläne der GS, der OS und des GY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Darstellung von Abweichungen von den entsprechenden Stundentafeln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Beschreibung der Entwicklung der jeweiligen Schule zur Gemeinschaftsschule bei Schulartänderung</a:t>
            </a:r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04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075" y="987574"/>
            <a:ext cx="6654800" cy="32747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Bildungsstandards und Lehrpläne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9"/>
            <a:ext cx="8267700" cy="31683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Grundlage für Unterricht und Erziehung sind </a:t>
            </a:r>
            <a:r>
              <a:rPr lang="de-DE" dirty="0" smtClean="0"/>
              <a:t>die sächsischen Lehrpläne und die von der KMK verabschiedeten bundesweit geltenden </a:t>
            </a:r>
            <a:r>
              <a:rPr lang="de-DE" dirty="0"/>
              <a:t>Bildungsstandards</a:t>
            </a:r>
            <a:endParaRPr lang="de-DE" dirty="0" smtClean="0"/>
          </a:p>
          <a:p>
            <a:pPr algn="just">
              <a:spcBef>
                <a:spcPts val="1200"/>
              </a:spcBef>
            </a:pPr>
            <a:r>
              <a:rPr lang="de-DE" dirty="0" smtClean="0"/>
              <a:t>Planung und Gestaltung des Unterrichts </a:t>
            </a:r>
            <a:r>
              <a:rPr lang="de-DE" dirty="0"/>
              <a:t>auf der Grundlage der </a:t>
            </a:r>
            <a:r>
              <a:rPr lang="de-DE" dirty="0" smtClean="0"/>
              <a:t>sächsischen Lehrpläne </a:t>
            </a:r>
            <a:r>
              <a:rPr lang="de-DE" dirty="0"/>
              <a:t>in eigener </a:t>
            </a:r>
            <a:r>
              <a:rPr lang="de-DE" dirty="0" smtClean="0"/>
              <a:t>Verantwortung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Beschreibung und Begründung von Abweichungen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Sicherstellung des Erreichens </a:t>
            </a:r>
            <a:r>
              <a:rPr lang="de-DE" sz="1400" dirty="0"/>
              <a:t>der Ziele der für die jeweilige Schulstufe geltenden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Lehrpläne </a:t>
            </a:r>
            <a:r>
              <a:rPr lang="de-DE" sz="1400" dirty="0"/>
              <a:t>der Grundschule, der Oberschule und des </a:t>
            </a:r>
            <a:r>
              <a:rPr lang="de-DE" sz="1400" dirty="0" smtClean="0"/>
              <a:t>Gymnasiums (</a:t>
            </a:r>
            <a:r>
              <a:rPr lang="de-DE" sz="1400" dirty="0"/>
              <a:t>§ 7a Absatz 5 Satz 3 </a:t>
            </a:r>
            <a:r>
              <a:rPr lang="de-DE" sz="1400" dirty="0" err="1" smtClean="0"/>
              <a:t>SächsSchulG</a:t>
            </a:r>
            <a:r>
              <a:rPr lang="de-DE" sz="1400" dirty="0"/>
              <a:t>)</a:t>
            </a:r>
            <a:endParaRPr lang="de-DE" sz="1400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Absicherung der erfolgreichen </a:t>
            </a:r>
            <a:r>
              <a:rPr lang="de-DE" sz="1400" dirty="0"/>
              <a:t>Teilnahme an </a:t>
            </a:r>
            <a:r>
              <a:rPr lang="de-DE" sz="1400" dirty="0" smtClean="0"/>
              <a:t>Abschluss- </a:t>
            </a:r>
            <a:r>
              <a:rPr lang="de-DE" sz="1400" dirty="0"/>
              <a:t>und Abiturprüfungen </a:t>
            </a:r>
          </a:p>
          <a:p>
            <a:pPr algn="just"/>
            <a:endParaRPr lang="de-DE" dirty="0" smtClean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90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479" y="984389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Stundentafeln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479" y="1131590"/>
            <a:ext cx="8267700" cy="331236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 smtClean="0"/>
              <a:t>Grundlage für die Erteilung des Unterrichts an allen Gemeinschaftsschulen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Lehrpläne und Stundentafeln der Grundschule, der Oberschule und des Gymnasiums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Gestaltung der Stundentafel </a:t>
            </a:r>
            <a:r>
              <a:rPr lang="de-DE" sz="1400" dirty="0" smtClean="0"/>
              <a:t>in einem bestimmten Rahmen in Eigenverantwortung </a:t>
            </a:r>
            <a:r>
              <a:rPr lang="de-DE" sz="1400" dirty="0"/>
              <a:t>der </a:t>
            </a:r>
            <a:r>
              <a:rPr lang="de-DE" sz="1400" dirty="0" smtClean="0"/>
              <a:t>Schule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Möglichkeit der </a:t>
            </a:r>
            <a:r>
              <a:rPr lang="de-DE" dirty="0" smtClean="0"/>
              <a:t>Abweichung </a:t>
            </a:r>
            <a:r>
              <a:rPr lang="de-DE" dirty="0"/>
              <a:t>von den Stundentafeln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Aussagen zur Anwendung bzw. Ausgestaltung der Stundentafeln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Darstellung der </a:t>
            </a:r>
            <a:r>
              <a:rPr lang="de-DE" sz="1400" dirty="0" smtClean="0"/>
              <a:t>Abweichungen</a:t>
            </a:r>
            <a:endParaRPr lang="de-DE" sz="1400" dirty="0"/>
          </a:p>
          <a:p>
            <a:pPr algn="just">
              <a:spcBef>
                <a:spcPts val="1200"/>
              </a:spcBef>
            </a:pPr>
            <a:r>
              <a:rPr lang="de-DE" dirty="0" smtClean="0"/>
              <a:t>Lernziele </a:t>
            </a:r>
            <a:r>
              <a:rPr lang="de-DE" dirty="0"/>
              <a:t>und Lerninhalte der Lehrpläne müssen mit den Stundentafeln klassenstufenbezogen bzw. jahrgangsbezogen umsetzbar </a:t>
            </a:r>
            <a:r>
              <a:rPr lang="de-DE" dirty="0" smtClean="0"/>
              <a:t>sein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Für </a:t>
            </a:r>
            <a:r>
              <a:rPr lang="de-DE" dirty="0" smtClean="0"/>
              <a:t>Schülerinnen und Schüler, </a:t>
            </a:r>
            <a:r>
              <a:rPr lang="de-DE" dirty="0"/>
              <a:t>die die allgemeine Hochschulreife anstreben, ist ein Gesamtstundenvolumen von mindestens 265 Jahreswochenstunden ab der </a:t>
            </a:r>
            <a:r>
              <a:rPr lang="de-DE" dirty="0" smtClean="0"/>
              <a:t>Klassen-stufe</a:t>
            </a:r>
            <a:r>
              <a:rPr lang="de-DE" dirty="0"/>
              <a:t> 5 bis zur Jahrgangsstufe 12 zu gewährleisten.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81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479" y="984389"/>
            <a:ext cx="6654800" cy="360040"/>
          </a:xfrm>
        </p:spPr>
        <p:txBody>
          <a:bodyPr/>
          <a:lstStyle/>
          <a:p>
            <a:r>
              <a:rPr lang="de-DE" sz="2000" dirty="0">
                <a:solidFill>
                  <a:srgbClr val="00B050"/>
                </a:solidFill>
              </a:rPr>
              <a:t>Schulprogramm - Binnendifferenzierung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479" y="1419622"/>
            <a:ext cx="8267700" cy="280831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/>
              <a:t>individuelle Förderung </a:t>
            </a:r>
            <a:r>
              <a:rPr lang="de-DE" dirty="0" smtClean="0"/>
              <a:t>der Lernenden entsprechend ihrer Leistungsmöglichkeiten</a:t>
            </a:r>
            <a:r>
              <a:rPr lang="de-DE" dirty="0"/>
              <a:t>, Begabungen und Bildungsabsichten im vorwiegend </a:t>
            </a:r>
            <a:r>
              <a:rPr lang="de-DE" dirty="0" smtClean="0"/>
              <a:t>binnendifferenzierten </a:t>
            </a:r>
            <a:r>
              <a:rPr lang="de-DE" dirty="0"/>
              <a:t>Unterricht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(§ </a:t>
            </a:r>
            <a:r>
              <a:rPr lang="de-DE" dirty="0"/>
              <a:t>7a Absatz 2 Satz 1 </a:t>
            </a:r>
            <a:r>
              <a:rPr lang="de-DE" dirty="0" err="1" smtClean="0"/>
              <a:t>SächsSchulG</a:t>
            </a:r>
            <a:r>
              <a:rPr lang="de-DE" dirty="0" smtClean="0"/>
              <a:t>) 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Binnendifferenzierung (innere Differenzierung) als Instrument individueller Förderung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Förderung einzelner Lernender innerhalb einer bestehenden Lerngruppe (z. B. Schulklasse oder klassenstufenübergreifende Gruppe) durch unterschiedliche Lernangebote oder besondere Lernformen und Lernarrangement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Ziel</a:t>
            </a:r>
            <a:r>
              <a:rPr lang="de-DE" dirty="0"/>
              <a:t>: Schülerinnen und Schüler zum angestrebten und jeweils höchstmöglichen schulischen Abschluss führen</a:t>
            </a: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sz="1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180" y="984391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leistungsdifferenzierender </a:t>
            </a:r>
            <a:r>
              <a:rPr lang="de-DE" sz="2000" dirty="0">
                <a:solidFill>
                  <a:srgbClr val="00B050"/>
                </a:solidFill>
              </a:rPr>
              <a:t>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500" y="1347614"/>
            <a:ext cx="8267700" cy="302433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dirty="0"/>
              <a:t>spätestens ab Klassenstufe 7 abweichende, differierende Lehrplaninhalte der einzelnen Bildungsgänge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Vorgaben </a:t>
            </a:r>
            <a:r>
              <a:rPr lang="de-DE" dirty="0"/>
              <a:t>der Kultusministerkonferenz zum Erwerb der Allgemeinen Hochschulreife</a:t>
            </a: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Nachweis von mindestens 265 Jahreswochenstunden </a:t>
            </a:r>
            <a:r>
              <a:rPr lang="de-DE" sz="1400" dirty="0" smtClean="0"/>
              <a:t>ab </a:t>
            </a:r>
            <a:r>
              <a:rPr lang="de-DE" sz="1400" dirty="0"/>
              <a:t>der Klassenstufe 5 auf gymnasialem </a:t>
            </a:r>
            <a:r>
              <a:rPr lang="de-DE" sz="1400" dirty="0" smtClean="0"/>
              <a:t>Anforderungsniveau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Beginn der Unterrichtung </a:t>
            </a:r>
            <a:r>
              <a:rPr lang="de-DE" sz="1400" dirty="0"/>
              <a:t>auf gymnasialen Anforderungsniveau </a:t>
            </a:r>
            <a:r>
              <a:rPr lang="de-DE" sz="1400" dirty="0" smtClean="0"/>
              <a:t>mindestens im </a:t>
            </a:r>
            <a:r>
              <a:rPr lang="de-DE" sz="1400" dirty="0"/>
              <a:t>Fach Mathematik und in der ersten Fremdsprache in der Jahrgangsstufe </a:t>
            </a:r>
            <a:r>
              <a:rPr lang="de-DE" sz="1400" dirty="0" smtClean="0"/>
              <a:t>7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Unterricht </a:t>
            </a:r>
            <a:r>
              <a:rPr lang="de-DE" sz="1400" dirty="0"/>
              <a:t>in der zweiten Fremdsprache ab der Klassenstufe 6 auf gymnasialen </a:t>
            </a:r>
            <a:r>
              <a:rPr lang="de-DE" sz="1400" dirty="0" smtClean="0"/>
              <a:t>Anforderungsniveau</a:t>
            </a:r>
          </a:p>
          <a:p>
            <a:pPr>
              <a:spcBef>
                <a:spcPts val="1200"/>
              </a:spcBef>
            </a:pPr>
            <a:r>
              <a:rPr lang="de-DE" dirty="0"/>
              <a:t>Erfordernis</a:t>
            </a:r>
            <a:r>
              <a:rPr lang="de-DE" dirty="0" smtClean="0"/>
              <a:t> der Ausweisung eines Anforderungsniveaus bei Schulwechsel</a:t>
            </a:r>
          </a:p>
          <a:p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18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59582"/>
            <a:ext cx="6654800" cy="32060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leistungsdifferenzierender </a:t>
            </a:r>
            <a:r>
              <a:rPr lang="de-DE" sz="2000" dirty="0">
                <a:solidFill>
                  <a:srgbClr val="00B050"/>
                </a:solidFill>
              </a:rPr>
              <a:t>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133" y="1219882"/>
            <a:ext cx="8267700" cy="33680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/>
              <a:t>Aussagen zur pädagogischen und organisatorischen Umsetzung des leistungs-differenzierenden Unterrichts im pädagogischen Konzept der Schule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Unterricht in unterschiedlichen lehrplanbezogenen Anforderungsniveaus (Hauptschul-</a:t>
            </a:r>
            <a:r>
              <a:rPr lang="de-DE" dirty="0" err="1" smtClean="0"/>
              <a:t>anforderungsniveau</a:t>
            </a:r>
            <a:r>
              <a:rPr lang="de-DE" dirty="0" smtClean="0"/>
              <a:t>, Realschulanforderungsniveau, gymnasiales Anforderungsniveau) ab Klassenstufe 7 in ausgewählten Fächern (Differenzierungsfächer)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gymnasiales Anforderungsniveau: in Deutsch, Mathematik, Englisch, Biologie, Physik, Chemie und in der zweiten Fremdsprache Unterricht ausschließlich nach den Lehrplänen des Gymnasiums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Realschulanforderungsniveau: </a:t>
            </a:r>
            <a:r>
              <a:rPr lang="de-DE" sz="1400" dirty="0"/>
              <a:t>in </a:t>
            </a:r>
            <a:r>
              <a:rPr lang="de-DE" sz="1400" dirty="0" smtClean="0"/>
              <a:t>Deutsch</a:t>
            </a:r>
            <a:r>
              <a:rPr lang="de-DE" sz="1400" dirty="0"/>
              <a:t>, Mathematik, Englisch, Physik und Chemie </a:t>
            </a:r>
            <a:r>
              <a:rPr lang="de-DE" sz="1400" dirty="0" smtClean="0"/>
              <a:t>Unterricht mindestens </a:t>
            </a:r>
            <a:r>
              <a:rPr lang="de-DE" sz="1400" dirty="0"/>
              <a:t>nach den Lehrplänen des </a:t>
            </a:r>
            <a:r>
              <a:rPr lang="de-DE" sz="1400" dirty="0" smtClean="0"/>
              <a:t>Realschulbildungsganges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Entscheidung über </a:t>
            </a:r>
            <a:r>
              <a:rPr lang="de-DE" sz="1400" dirty="0"/>
              <a:t>weitere Fächer </a:t>
            </a:r>
            <a:r>
              <a:rPr lang="de-DE" sz="1400" dirty="0" smtClean="0"/>
              <a:t>durch die jeweilige Schule</a:t>
            </a:r>
          </a:p>
          <a:p>
            <a:pPr algn="just">
              <a:spcBef>
                <a:spcPts val="0"/>
              </a:spcBef>
            </a:pPr>
            <a:endParaRPr lang="de-DE" dirty="0" smtClean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26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588095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/>
            </a:r>
            <a:br>
              <a:rPr lang="de-DE" sz="2000" dirty="0" smtClean="0">
                <a:solidFill>
                  <a:srgbClr val="00B050"/>
                </a:solidFill>
              </a:rPr>
            </a:br>
            <a:r>
              <a:rPr lang="de-DE" sz="2000" dirty="0">
                <a:solidFill>
                  <a:srgbClr val="00B050"/>
                </a:solidFill>
              </a:rPr>
              <a:t/>
            </a:r>
            <a:br>
              <a:rPr lang="de-DE" sz="2000" dirty="0">
                <a:solidFill>
                  <a:srgbClr val="00B050"/>
                </a:solidFill>
              </a:rPr>
            </a:br>
            <a:r>
              <a:rPr lang="de-DE" b="1" dirty="0"/>
              <a:t/>
            </a:r>
            <a:br>
              <a:rPr lang="de-DE" b="1" dirty="0"/>
            </a:br>
            <a:r>
              <a:rPr lang="de-DE" sz="2000" dirty="0" smtClean="0">
                <a:solidFill>
                  <a:srgbClr val="00B050"/>
                </a:solidFill>
              </a:rPr>
              <a:t>Schulprogramm - Anforderungsniveaus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059582"/>
            <a:ext cx="8267700" cy="3612431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de-DE" dirty="0"/>
              <a:t>Zuordnung zu den Anforderungsniveaus in den Differenzierungsfächern bedeutet: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Einordnung in Bildungsgänge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Auflösung des Klassenverbandes und separate Unterrichtung in verschiedenen Gruppen im Sinne einer äußeren Differenzierung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weiterhin gemeinsame binnendifferenzierte Unterrichtung auf verschiedenen Anforderungsniveaus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individuelle Förderung auf dem jeweiligen lehrplanbezogenen Anforderungsniveau 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Entscheidung der </a:t>
            </a:r>
            <a:r>
              <a:rPr lang="de-DE" dirty="0" smtClean="0"/>
              <a:t>Eltern zur </a:t>
            </a:r>
            <a:r>
              <a:rPr lang="de-DE" u="sng" dirty="0" smtClean="0"/>
              <a:t>erstmaligen</a:t>
            </a:r>
            <a:r>
              <a:rPr lang="de-DE" dirty="0" smtClean="0"/>
              <a:t> </a:t>
            </a:r>
            <a:r>
              <a:rPr lang="de-DE" dirty="0"/>
              <a:t>Zuordnung zu einem Anforderungsniveau in den </a:t>
            </a:r>
            <a:r>
              <a:rPr lang="de-DE" dirty="0" smtClean="0"/>
              <a:t>Differenzierungsfächern </a:t>
            </a:r>
            <a:r>
              <a:rPr lang="de-DE" dirty="0"/>
              <a:t>zu Beginn des zweiten Schulhalbjahres der Klassenstufe 6 </a:t>
            </a:r>
            <a:r>
              <a:rPr lang="de-DE" dirty="0" smtClean="0"/>
              <a:t>auf </a:t>
            </a:r>
            <a:r>
              <a:rPr lang="de-DE" dirty="0"/>
              <a:t>Empfehlung der Klassenkonferenz und nach Beratung durch die </a:t>
            </a:r>
            <a:r>
              <a:rPr lang="de-DE" dirty="0" smtClean="0"/>
              <a:t>Schule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Änderung der Zuordnung jeweils </a:t>
            </a:r>
            <a:r>
              <a:rPr lang="de-DE" dirty="0"/>
              <a:t>zum Schulhalbjahr und zum Schuljahresende </a:t>
            </a:r>
            <a:r>
              <a:rPr lang="de-DE" dirty="0" smtClean="0"/>
              <a:t>durch Entscheidung der Klassenkonferenz und nach Beratungsgespräch mit den Eltern möglich</a:t>
            </a:r>
          </a:p>
          <a:p>
            <a:pPr algn="just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6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627534"/>
            <a:ext cx="7806258" cy="680641"/>
          </a:xfrm>
        </p:spPr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Leistungsdifferenzierender Unterricht</a:t>
            </a:r>
            <a:br>
              <a:rPr lang="de-DE" dirty="0" smtClean="0">
                <a:solidFill>
                  <a:srgbClr val="00B050"/>
                </a:solidFill>
              </a:rPr>
            </a:br>
            <a:r>
              <a:rPr lang="de-DE" sz="2000" dirty="0" smtClean="0">
                <a:solidFill>
                  <a:srgbClr val="00B050"/>
                </a:solidFill>
              </a:rPr>
              <a:t>zeitgleicher, gemeinsamer Unterricht auf drei Anforderungsniveaus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491630"/>
            <a:ext cx="8267700" cy="3180384"/>
          </a:xfrm>
        </p:spPr>
        <p:txBody>
          <a:bodyPr/>
          <a:lstStyle/>
          <a:p>
            <a:r>
              <a:rPr lang="de-DE" dirty="0" smtClean="0"/>
              <a:t>Lehrerzentrierte Lernformen: Inputphase, Präsentation, Vortrag ...</a:t>
            </a:r>
          </a:p>
          <a:p>
            <a:r>
              <a:rPr lang="de-DE" dirty="0" smtClean="0"/>
              <a:t>Kooperative Lernformen: besondere Form des Gruppenunterrichts</a:t>
            </a:r>
          </a:p>
          <a:p>
            <a:r>
              <a:rPr lang="de-DE" dirty="0" smtClean="0"/>
              <a:t>Individuelle Lernformen: Freiarbeit, Lernwerkstatt, Lernateliers, selbstorganisiertes Lernen</a:t>
            </a:r>
          </a:p>
          <a:p>
            <a:r>
              <a:rPr lang="de-DE" dirty="0" smtClean="0"/>
              <a:t>Coaching</a:t>
            </a:r>
          </a:p>
          <a:p>
            <a:r>
              <a:rPr lang="de-DE" dirty="0" smtClean="0"/>
              <a:t>Lerntagebuch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18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91830"/>
            <a:ext cx="2638425" cy="17335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09902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71723"/>
            <a:ext cx="6654800" cy="360040"/>
          </a:xfrm>
        </p:spPr>
        <p:txBody>
          <a:bodyPr/>
          <a:lstStyle/>
          <a:p>
            <a:r>
              <a:rPr lang="de-DE" sz="2000" dirty="0">
                <a:solidFill>
                  <a:srgbClr val="00B050"/>
                </a:solidFill>
              </a:rPr>
              <a:t>Schulprogramm - Inklusion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528" y="1491630"/>
            <a:ext cx="8301936" cy="288032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1200"/>
              </a:spcBef>
            </a:pPr>
            <a:r>
              <a:rPr lang="de-DE" dirty="0" smtClean="0"/>
              <a:t>Heterogenität der Schülerinnen und Schüler an der Gemeinschaftsschule als grundsätzliche Herausforderung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Lernzieldifferente Unterrichtung ist in der Sekundarstufe I </a:t>
            </a:r>
            <a:r>
              <a:rPr lang="de-DE" dirty="0" smtClean="0"/>
              <a:t>möglich, d. h. Schülerinnen und Schüler </a:t>
            </a:r>
            <a:r>
              <a:rPr lang="de-DE" dirty="0"/>
              <a:t>mit sonderpädagogischem Förderbedarf können </a:t>
            </a:r>
            <a:r>
              <a:rPr lang="de-DE" dirty="0" smtClean="0"/>
              <a:t>auch </a:t>
            </a:r>
            <a:r>
              <a:rPr lang="de-DE" dirty="0"/>
              <a:t>dann </a:t>
            </a:r>
            <a:r>
              <a:rPr lang="de-DE" dirty="0" smtClean="0"/>
              <a:t>in der SEK I der Gemeinschaftsschule beschult </a:t>
            </a:r>
            <a:r>
              <a:rPr lang="de-DE" dirty="0"/>
              <a:t>werden, wenn sie andere als deren Abschlüsse </a:t>
            </a:r>
            <a:r>
              <a:rPr lang="de-DE" dirty="0" smtClean="0"/>
              <a:t>anstreben.</a:t>
            </a:r>
            <a:r>
              <a:rPr lang="de-DE" dirty="0"/>
              <a:t> ( 4c Absatz 5 Satz 2 </a:t>
            </a:r>
            <a:r>
              <a:rPr lang="de-DE" dirty="0" err="1"/>
              <a:t>SächsSchulG</a:t>
            </a:r>
            <a:r>
              <a:rPr lang="de-DE" dirty="0"/>
              <a:t>),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Planung und Umsetzung entsprechender Förderangebote im gemeinsamen Unterricht </a:t>
            </a:r>
            <a:endParaRPr lang="de-DE" sz="1400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Differenzierung nach Klassenstufen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Grundlage: Entwicklungspläne</a:t>
            </a:r>
            <a:r>
              <a:rPr lang="de-DE" sz="1400" dirty="0"/>
              <a:t>, Förderpläne </a:t>
            </a:r>
            <a:r>
              <a:rPr lang="de-DE" sz="1400" dirty="0" smtClean="0"/>
              <a:t>und Bildungsvereinbarungen 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40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664" y="699543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Gemeinschaftsschule </a:t>
            </a:r>
            <a:r>
              <a:rPr lang="de-DE" sz="2000" dirty="0">
                <a:solidFill>
                  <a:srgbClr val="00B050"/>
                </a:solidFill>
              </a:rPr>
              <a:t>im Freistaat Sachsen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5664" y="1419622"/>
            <a:ext cx="8267700" cy="338437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de-DE" dirty="0" smtClean="0"/>
              <a:t>Gesetz vom </a:t>
            </a:r>
            <a:r>
              <a:rPr lang="de-DE" dirty="0"/>
              <a:t>15. Juli </a:t>
            </a:r>
            <a:r>
              <a:rPr lang="de-DE" dirty="0" smtClean="0"/>
              <a:t>2020 zur </a:t>
            </a:r>
            <a:r>
              <a:rPr lang="de-DE" dirty="0"/>
              <a:t>Einführung der Gemeinschaftsschule im Freistaat </a:t>
            </a:r>
            <a:r>
              <a:rPr lang="de-DE" dirty="0" smtClean="0"/>
              <a:t>Sachsen: Aufnahme als </a:t>
            </a:r>
            <a:r>
              <a:rPr lang="de-DE" dirty="0" smtClean="0">
                <a:solidFill>
                  <a:srgbClr val="FF0000"/>
                </a:solidFill>
              </a:rPr>
              <a:t>neue Schulart </a:t>
            </a:r>
            <a:r>
              <a:rPr lang="de-DE" dirty="0" smtClean="0"/>
              <a:t>in das Sächsische Schulgesetz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Inkrafttreten der </a:t>
            </a:r>
            <a:r>
              <a:rPr lang="de-DE" dirty="0"/>
              <a:t>Schulordnung für die Schulart </a:t>
            </a:r>
            <a:r>
              <a:rPr lang="de-DE" dirty="0" smtClean="0"/>
              <a:t>Gemeinschaftsschule  – SOGES – zum </a:t>
            </a:r>
            <a:r>
              <a:rPr lang="de-DE" dirty="0"/>
              <a:t>1. August </a:t>
            </a:r>
            <a:r>
              <a:rPr lang="de-DE" dirty="0" smtClean="0"/>
              <a:t>2021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de-DE" dirty="0" smtClean="0"/>
              <a:t>Somit ist seit dem Schuljahr 2021/22 die Einrichtung von Gemeinschaftsschulen möglich.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 smtClean="0"/>
              <a:t>|  2. Gemeinschaftsschultag  | 11.11.2023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31790"/>
            <a:ext cx="3304948" cy="16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1059582"/>
            <a:ext cx="6654800" cy="32747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Schulwechsel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8"/>
            <a:ext cx="8267700" cy="346841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 algn="just">
              <a:buNone/>
            </a:pPr>
            <a:r>
              <a:rPr lang="de-DE" dirty="0"/>
              <a:t>Schülerinnen und Schüler der Gemeinschaftsschule </a:t>
            </a:r>
            <a:endParaRPr lang="de-DE" dirty="0" smtClean="0"/>
          </a:p>
          <a:p>
            <a:pPr algn="just">
              <a:spcBef>
                <a:spcPts val="1200"/>
              </a:spcBef>
            </a:pPr>
            <a:r>
              <a:rPr lang="de-DE" dirty="0" smtClean="0"/>
              <a:t>können </a:t>
            </a:r>
            <a:r>
              <a:rPr lang="de-DE" dirty="0"/>
              <a:t>an eine Schule einer anderen Schulart wechseln. Der Wechsel richtet sich nach den Vorschriften der jeweiligen Schulart.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erhalten auf Antrag der Eltern eine </a:t>
            </a:r>
            <a:r>
              <a:rPr lang="de-DE" dirty="0" smtClean="0"/>
              <a:t>Bildungsempfehlung, wenn sie nach </a:t>
            </a:r>
            <a:r>
              <a:rPr lang="de-DE" dirty="0"/>
              <a:t>Abschluss der Klassenstufe 4 auf eine Oberschule oder ein Gymnasium wechseln </a:t>
            </a:r>
            <a:r>
              <a:rPr lang="de-DE" dirty="0" smtClean="0"/>
              <a:t>wollen. </a:t>
            </a:r>
            <a:endParaRPr lang="de-DE" dirty="0"/>
          </a:p>
          <a:p>
            <a:pPr algn="just">
              <a:spcBef>
                <a:spcPts val="1200"/>
              </a:spcBef>
            </a:pPr>
            <a:r>
              <a:rPr lang="de-DE" dirty="0" smtClean="0"/>
              <a:t>bekommen für </a:t>
            </a:r>
            <a:r>
              <a:rPr lang="de-DE" dirty="0"/>
              <a:t>den Wechsel an eine </a:t>
            </a:r>
            <a:r>
              <a:rPr lang="de-DE" dirty="0" smtClean="0"/>
              <a:t>andere Schule die </a:t>
            </a:r>
            <a:r>
              <a:rPr lang="de-DE" dirty="0"/>
              <a:t>Noten in den einzelnen Fächern auf dem jeweils besuchten Anforderungsniveau </a:t>
            </a:r>
            <a:r>
              <a:rPr lang="de-DE" dirty="0" smtClean="0"/>
              <a:t>ausgewiesen.</a:t>
            </a:r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54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178" y="785605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Schulleitung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852" y="1131590"/>
            <a:ext cx="8267700" cy="324036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lvl="0">
              <a:spcBef>
                <a:spcPts val="0"/>
              </a:spcBef>
            </a:pPr>
            <a:r>
              <a:rPr lang="de-DE" dirty="0" smtClean="0"/>
              <a:t>Beachtung von Altersstufen und Schnittstellen</a:t>
            </a:r>
            <a:endParaRPr lang="de-DE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Besonderheiten Grundschule, Oberschule bzw. </a:t>
            </a:r>
            <a:r>
              <a:rPr lang="de-DE" sz="1400" dirty="0" smtClean="0"/>
              <a:t>Gymnasium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Verbindung </a:t>
            </a:r>
            <a:r>
              <a:rPr lang="de-DE" sz="1400" dirty="0"/>
              <a:t>der </a:t>
            </a:r>
            <a:r>
              <a:rPr lang="de-DE" sz="1400" dirty="0" smtClean="0"/>
              <a:t>Primarstufe mit der Sekundarstufe </a:t>
            </a:r>
            <a:r>
              <a:rPr lang="de-DE" sz="1400" dirty="0"/>
              <a:t>I </a:t>
            </a:r>
            <a:endParaRPr lang="de-DE" sz="1400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Verbindung </a:t>
            </a:r>
            <a:r>
              <a:rPr lang="de-DE" sz="1400" dirty="0"/>
              <a:t>der Sekundarstufe I mit der gymnasialen Oberstufe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Anschlussorientierung</a:t>
            </a:r>
            <a:endParaRPr lang="de-DE" sz="1400" dirty="0"/>
          </a:p>
          <a:p>
            <a:pPr lvl="0">
              <a:spcBef>
                <a:spcPts val="1200"/>
              </a:spcBef>
            </a:pPr>
            <a:r>
              <a:rPr lang="de-DE" dirty="0" smtClean="0"/>
              <a:t>Voraussetzung: grundständige </a:t>
            </a:r>
            <a:r>
              <a:rPr lang="de-DE" dirty="0"/>
              <a:t>Lehramtsausbildung (§ 41 </a:t>
            </a:r>
            <a:r>
              <a:rPr lang="de-DE" dirty="0" err="1"/>
              <a:t>SächsSchulG</a:t>
            </a:r>
            <a:r>
              <a:rPr lang="de-DE" dirty="0" smtClean="0"/>
              <a:t>)</a:t>
            </a:r>
            <a:endParaRPr lang="de-DE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ein Mitglied </a:t>
            </a:r>
            <a:r>
              <a:rPr lang="de-DE" sz="1400" dirty="0"/>
              <a:t>der Schulleitung </a:t>
            </a:r>
            <a:r>
              <a:rPr lang="de-DE" sz="1400" dirty="0" smtClean="0"/>
              <a:t>mit </a:t>
            </a:r>
            <a:r>
              <a:rPr lang="de-DE" sz="1400" dirty="0"/>
              <a:t>Voraussetzungen </a:t>
            </a:r>
            <a:r>
              <a:rPr lang="de-DE" sz="1400" dirty="0" smtClean="0"/>
              <a:t>Grundschule/Oberschule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ein Mitglied der </a:t>
            </a:r>
            <a:r>
              <a:rPr lang="de-DE" sz="1400" dirty="0" smtClean="0"/>
              <a:t>Schulleitung mit Voraussetzung Gymnasium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Erweiterung mit Fachleiter und Oberstufenberater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93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732110"/>
            <a:ext cx="6654800" cy="31474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Vielen Dank für die Aufmerksamkeit!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8"/>
            <a:ext cx="8267700" cy="346841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22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853"/>
            <a:ext cx="9144000" cy="30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915566"/>
            <a:ext cx="6654800" cy="28803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Rechtliche Grundlagen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419622"/>
            <a:ext cx="8267700" cy="3168352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dirty="0"/>
              <a:t>Gemeinschaftsschule umfasst die </a:t>
            </a:r>
            <a:r>
              <a:rPr lang="de-DE" u="sng" dirty="0"/>
              <a:t>Klassenstufen 1 bis 10 sowie die </a:t>
            </a:r>
            <a:r>
              <a:rPr lang="de-DE" u="sng" dirty="0" smtClean="0"/>
              <a:t>Jahrgangs-stufen </a:t>
            </a:r>
            <a:r>
              <a:rPr lang="de-DE" u="sng" dirty="0"/>
              <a:t>11 und 12</a:t>
            </a:r>
            <a:r>
              <a:rPr lang="de-DE" dirty="0"/>
              <a:t>. (</a:t>
            </a:r>
            <a:r>
              <a:rPr lang="de-DE" b="1" dirty="0"/>
              <a:t>§</a:t>
            </a:r>
            <a:r>
              <a:rPr lang="de-DE" dirty="0"/>
              <a:t> 7a Absatz 1 Satz 2 </a:t>
            </a:r>
            <a:r>
              <a:rPr lang="de-DE" dirty="0" err="1" smtClean="0"/>
              <a:t>SächsSchulG</a:t>
            </a:r>
            <a:r>
              <a:rPr lang="de-DE" dirty="0" smtClean="0"/>
              <a:t>)</a:t>
            </a:r>
            <a:endParaRPr lang="de-DE" dirty="0"/>
          </a:p>
          <a:p>
            <a:pPr algn="just">
              <a:spcBef>
                <a:spcPts val="1200"/>
              </a:spcBef>
            </a:pPr>
            <a:r>
              <a:rPr lang="de-DE" dirty="0"/>
              <a:t>Eine Gemeinschaftsschule </a:t>
            </a:r>
            <a:r>
              <a:rPr lang="de-DE" u="sng" dirty="0"/>
              <a:t>kann auch die Klassenstufen 5 bis 10 sowie die Jahrgangsstufen 11 und 12 umfassen</a:t>
            </a:r>
            <a:r>
              <a:rPr lang="de-DE" dirty="0"/>
              <a:t> und gewährleistet das für die Primarstufe erforderliche Angebot durch Kooperation mit mindestens einer </a:t>
            </a:r>
            <a:r>
              <a:rPr lang="de-DE" dirty="0" smtClean="0"/>
              <a:t>Grundschule.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b="1" dirty="0" smtClean="0"/>
              <a:t>§</a:t>
            </a:r>
            <a:r>
              <a:rPr lang="de-DE" dirty="0" smtClean="0"/>
              <a:t>7a </a:t>
            </a:r>
            <a:r>
              <a:rPr lang="de-DE" dirty="0"/>
              <a:t>Absatz 3 </a:t>
            </a:r>
            <a:r>
              <a:rPr lang="de-DE" dirty="0" err="1" smtClean="0"/>
              <a:t>SächsSchulG</a:t>
            </a:r>
            <a:r>
              <a:rPr lang="de-DE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dirty="0"/>
              <a:t>Schüler können an der Gemeinschaftsschule den Hauptschulabschluss, den qualifizierenden Hauptschulabschluss, den Realschulabschluss </a:t>
            </a:r>
            <a:r>
              <a:rPr lang="de-DE" dirty="0" smtClean="0"/>
              <a:t>bzw. </a:t>
            </a:r>
            <a:r>
              <a:rPr lang="de-DE" dirty="0"/>
              <a:t>die allgemeine Hochschulreife erwerben</a:t>
            </a:r>
            <a:r>
              <a:rPr lang="de-DE" dirty="0" smtClean="0"/>
              <a:t>. (</a:t>
            </a:r>
            <a:r>
              <a:rPr lang="de-DE" b="1" dirty="0" smtClean="0"/>
              <a:t>§</a:t>
            </a:r>
            <a:r>
              <a:rPr lang="de-DE" dirty="0" smtClean="0"/>
              <a:t>7a Absatz 1 Satz 3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58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771550"/>
            <a:ext cx="6654800" cy="360040"/>
          </a:xfrm>
        </p:spPr>
        <p:txBody>
          <a:bodyPr/>
          <a:lstStyle/>
          <a:p>
            <a:r>
              <a:rPr lang="de-DE" sz="2400" dirty="0">
                <a:solidFill>
                  <a:srgbClr val="00B050"/>
                </a:solidFill>
              </a:rPr>
              <a:t>Gemeinschaftsschule im Freistaat Sachsen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8"/>
            <a:ext cx="8267700" cy="3468415"/>
          </a:xfrm>
        </p:spPr>
        <p:txBody>
          <a:bodyPr/>
          <a:lstStyle/>
          <a:p>
            <a:pPr algn="just"/>
            <a:r>
              <a:rPr lang="de-DE" dirty="0" smtClean="0"/>
              <a:t>Seit 2021/22: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Leipziger Modellschule – </a:t>
            </a:r>
            <a:r>
              <a:rPr lang="de-DE" dirty="0"/>
              <a:t>Gemeinschaftsschule – Staatlich genehmigte </a:t>
            </a:r>
            <a:r>
              <a:rPr lang="de-DE" dirty="0" smtClean="0"/>
              <a:t>Ersatzschule</a:t>
            </a:r>
            <a:r>
              <a:rPr lang="de-DE" dirty="0"/>
              <a:t> </a:t>
            </a:r>
            <a:r>
              <a:rPr lang="de-DE" dirty="0" smtClean="0"/>
              <a:t>in freier Trägerschaft mit </a:t>
            </a:r>
            <a:r>
              <a:rPr lang="de-DE" dirty="0"/>
              <a:t>den Klassenstufen </a:t>
            </a:r>
            <a:r>
              <a:rPr lang="de-DE" dirty="0" smtClean="0"/>
              <a:t>1 </a:t>
            </a:r>
            <a:r>
              <a:rPr lang="de-DE" dirty="0"/>
              <a:t>bis 10 sowie den Jahrgangsstufen 11 und </a:t>
            </a:r>
            <a:r>
              <a:rPr lang="de-DE" dirty="0" smtClean="0"/>
              <a:t>12 (derzeit bis Klassenstufe 9)</a:t>
            </a:r>
          </a:p>
          <a:p>
            <a:pPr algn="just">
              <a:spcBef>
                <a:spcPts val="0"/>
              </a:spcBef>
            </a:pPr>
            <a:r>
              <a:rPr lang="de-DE" dirty="0" smtClean="0"/>
              <a:t>Seit 2022/23: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Gemeinschaftsschule </a:t>
            </a:r>
            <a:r>
              <a:rPr lang="de-DE" dirty="0"/>
              <a:t>Campus </a:t>
            </a:r>
            <a:r>
              <a:rPr lang="de-DE" dirty="0" err="1" smtClean="0"/>
              <a:t>Cordis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smtClean="0"/>
              <a:t>Dresden </a:t>
            </a:r>
            <a:r>
              <a:rPr lang="de-DE" dirty="0"/>
              <a:t>mit den Klassenstufen 5 bis 10 sowie den Jahrgangsstufen 11 und 12 </a:t>
            </a:r>
            <a:r>
              <a:rPr lang="de-DE" dirty="0" smtClean="0"/>
              <a:t>in Kooperation mit </a:t>
            </a:r>
            <a:r>
              <a:rPr lang="de-DE" dirty="0"/>
              <a:t>der 148. </a:t>
            </a:r>
            <a:r>
              <a:rPr lang="de-DE" dirty="0" smtClean="0"/>
              <a:t>Grundschule (derzeit bis Klassenstufe 8)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Universitätsgemeinschaftsschule in Dresden mit </a:t>
            </a:r>
            <a:r>
              <a:rPr lang="de-DE" dirty="0"/>
              <a:t>den Klassenstufen 1 bis 10 sowie den Jahrgangsstufen 11 und </a:t>
            </a:r>
            <a:r>
              <a:rPr lang="de-DE" dirty="0" smtClean="0"/>
              <a:t>12 (derzeit bis Klassenstufe 9)</a:t>
            </a:r>
          </a:p>
          <a:p>
            <a:pPr marL="355600" lvl="1" indent="-355600" algn="just">
              <a:spcBef>
                <a:spcPts val="0"/>
              </a:spcBef>
            </a:pPr>
            <a:r>
              <a:rPr lang="de-DE" dirty="0" smtClean="0">
                <a:cs typeface="+mn-cs"/>
              </a:rPr>
              <a:t>Seit 2023/24: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Freie </a:t>
            </a:r>
            <a:r>
              <a:rPr lang="de-DE" dirty="0"/>
              <a:t>Gemeinschaftsschule </a:t>
            </a:r>
            <a:r>
              <a:rPr lang="de-DE" dirty="0" smtClean="0"/>
              <a:t>Oberlausitz - staatlich </a:t>
            </a:r>
            <a:r>
              <a:rPr lang="de-DE" dirty="0"/>
              <a:t>genehmigte Ersatzschule in freier </a:t>
            </a:r>
            <a:r>
              <a:rPr lang="de-DE" dirty="0" smtClean="0"/>
              <a:t>Trägerschaft </a:t>
            </a:r>
            <a:r>
              <a:rPr lang="de-DE" dirty="0"/>
              <a:t>in </a:t>
            </a:r>
            <a:r>
              <a:rPr lang="de-DE" dirty="0" smtClean="0"/>
              <a:t>Bautzen </a:t>
            </a:r>
            <a:r>
              <a:rPr lang="de-DE" dirty="0"/>
              <a:t>mit den Klassenstufen 1 bis 10 sowie den Jahrgangsstufen 11 und </a:t>
            </a:r>
            <a:r>
              <a:rPr lang="de-DE" dirty="0" smtClean="0"/>
              <a:t>12 (derzeit 25 Kinder in Klassenstufe 1)</a:t>
            </a:r>
            <a:endParaRPr lang="de-DE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732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7574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Leitfaden zur </a:t>
            </a:r>
            <a:r>
              <a:rPr lang="de-DE" sz="2000" dirty="0">
                <a:solidFill>
                  <a:srgbClr val="00B050"/>
                </a:solidFill>
              </a:rPr>
              <a:t>E</a:t>
            </a:r>
            <a:r>
              <a:rPr lang="de-DE" sz="2000" dirty="0" smtClean="0">
                <a:solidFill>
                  <a:srgbClr val="00B050"/>
                </a:solidFill>
              </a:rPr>
              <a:t>inrichtung von Gemeinschaftsschulen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63638"/>
            <a:ext cx="8267700" cy="3024336"/>
          </a:xfrm>
        </p:spPr>
        <p:txBody>
          <a:bodyPr/>
          <a:lstStyle/>
          <a:p>
            <a:pPr algn="just"/>
            <a:r>
              <a:rPr lang="de-DE" dirty="0" smtClean="0"/>
              <a:t>Schulgesetz und SOGES als rechtlicher Rahmen zur Ausgestaltung von Gemeinschaftsschulen, der standortbezogen mit pädagogischer Kreativität zu füllen ist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Leitfaden mit Hinweisen zur Einrichtung </a:t>
            </a:r>
            <a:r>
              <a:rPr lang="de-DE" dirty="0"/>
              <a:t>von Gemeinschaftsschulen und Unterstützung bei der Auslegung der </a:t>
            </a:r>
            <a:r>
              <a:rPr lang="de-DE" dirty="0" smtClean="0"/>
              <a:t>Schulordnung: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rechtliche und organisatorische Rahmenbedingungen (u.a. rechtliche Grundlagen, Voraussetzungen für die Einrichtung einer Gemeinschaftsschule, Antragsunterlagen, Schulnetzplanung, Anmeldung, personelle Voraussetzungen)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Schulprogramm (Bildungsstandards, Lehrpläne, Stundentafeln, Formen und Methoden gemeinsamen Lernens, Leistungsermittlung und Leistungsbewertung, leistungs-differenzierender Unterricht, </a:t>
            </a:r>
            <a:r>
              <a:rPr lang="de-DE" sz="1400" dirty="0"/>
              <a:t>individuelle Förderung, </a:t>
            </a:r>
            <a:r>
              <a:rPr lang="de-DE" sz="1400" dirty="0" smtClean="0"/>
              <a:t>Inklusion, Kooperationen u.a. mit Hort)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Fortschreibung auf der Grundlage gewonnener Erfahrungen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576" y="4697747"/>
            <a:ext cx="4537075" cy="420018"/>
          </a:xfrm>
        </p:spPr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68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6654800" cy="41658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Einrichtung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7614"/>
            <a:ext cx="8267700" cy="3240360"/>
          </a:xfrm>
        </p:spPr>
        <p:txBody>
          <a:bodyPr/>
          <a:lstStyle/>
          <a:p>
            <a:pPr algn="just"/>
            <a:r>
              <a:rPr lang="de-DE" dirty="0" smtClean="0"/>
              <a:t>Die </a:t>
            </a:r>
            <a:r>
              <a:rPr lang="de-DE" dirty="0"/>
              <a:t>Einrichtung einer Gemeinschaftsschule ist entweder </a:t>
            </a: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b="1" dirty="0"/>
              <a:t>neu</a:t>
            </a:r>
            <a:r>
              <a:rPr lang="de-DE" dirty="0"/>
              <a:t> auf Beschluss des Schulträgers </a:t>
            </a:r>
            <a:r>
              <a:rPr lang="de-DE" u="sng" dirty="0"/>
              <a:t>oder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b="1" dirty="0"/>
              <a:t>durch Schulartänderung </a:t>
            </a:r>
            <a:r>
              <a:rPr lang="de-DE" dirty="0"/>
              <a:t>bereits bestehender Grundschulen, Oberschulen und Gymnasien auf Beschluss der jeweiligen Schulkonferenz im Einvernehmen mit der Lehrerkonferenz und dem Schulträger möglich. (</a:t>
            </a:r>
            <a:r>
              <a:rPr lang="de-DE" b="1" dirty="0"/>
              <a:t>§</a:t>
            </a:r>
            <a:r>
              <a:rPr lang="de-DE" dirty="0"/>
              <a:t>7a Absatz 4 Satz 1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>
              <a:spcBef>
                <a:spcPts val="600"/>
              </a:spcBef>
            </a:pPr>
            <a:r>
              <a:rPr lang="de-DE" u="sng" dirty="0" smtClean="0"/>
              <a:t>Bei Neueinrichtung:</a:t>
            </a:r>
            <a:r>
              <a:rPr lang="de-DE" dirty="0" smtClean="0"/>
              <a:t> Beschluss </a:t>
            </a:r>
            <a:r>
              <a:rPr lang="de-DE" dirty="0"/>
              <a:t>des Schulträgers </a:t>
            </a:r>
            <a:r>
              <a:rPr lang="de-DE" dirty="0" smtClean="0"/>
              <a:t>bedarf </a:t>
            </a:r>
            <a:r>
              <a:rPr lang="de-DE" dirty="0"/>
              <a:t>der Zustimmung der obersten </a:t>
            </a:r>
            <a:r>
              <a:rPr lang="de-DE" dirty="0" smtClean="0"/>
              <a:t>Schulaufsichtsbehörde </a:t>
            </a:r>
            <a:r>
              <a:rPr lang="de-DE" dirty="0"/>
              <a:t>(</a:t>
            </a:r>
            <a:r>
              <a:rPr lang="de-DE" b="1" dirty="0"/>
              <a:t>§</a:t>
            </a:r>
            <a:r>
              <a:rPr lang="de-DE" dirty="0"/>
              <a:t> 24 Absatz 1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>
              <a:spcBef>
                <a:spcPts val="600"/>
              </a:spcBef>
            </a:pPr>
            <a:r>
              <a:rPr lang="de-DE" u="sng" dirty="0" smtClean="0"/>
              <a:t>Bei Schulartänderung:</a:t>
            </a:r>
            <a:r>
              <a:rPr lang="de-DE" dirty="0" smtClean="0"/>
              <a:t> </a:t>
            </a:r>
            <a:r>
              <a:rPr lang="de-DE" dirty="0"/>
              <a:t>Einvernehmen mit dem Schulträger </a:t>
            </a:r>
            <a:r>
              <a:rPr lang="de-DE" dirty="0" smtClean="0"/>
              <a:t>und Zustimmung </a:t>
            </a:r>
            <a:r>
              <a:rPr lang="de-DE" dirty="0"/>
              <a:t>der obersten </a:t>
            </a:r>
            <a:r>
              <a:rPr lang="de-DE" dirty="0" smtClean="0"/>
              <a:t>Schulaufsichtsbehörde notwendig </a:t>
            </a:r>
            <a:r>
              <a:rPr lang="de-DE" dirty="0"/>
              <a:t>(</a:t>
            </a:r>
            <a:r>
              <a:rPr lang="de-DE" dirty="0" smtClean="0"/>
              <a:t>bei mehreren Schulträgern Einvernehmen aller und Klärung der künftigen Schulträgerschaft), </a:t>
            </a:r>
            <a:r>
              <a:rPr lang="de-DE" dirty="0"/>
              <a:t>Anhörung benachbarter Schulträger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dirty="0">
              <a:cs typeface="+mn-cs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dirty="0"/>
          </a:p>
          <a:p>
            <a:pPr marL="534987" lvl="1" indent="0">
              <a:spcBef>
                <a:spcPts val="600"/>
              </a:spcBef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z="1000" smtClean="0"/>
              <a:t>|  2. Gemeinschaftsschultag  | 11.11.2023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2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979" y="1015292"/>
            <a:ext cx="6654800" cy="28803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Schulbezirksregelungen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7614"/>
            <a:ext cx="8267700" cy="302433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 smtClean="0"/>
              <a:t>Schulbezirksbindung gilt nicht für Kinder, welche die Primarstufe einer </a:t>
            </a:r>
            <a:r>
              <a:rPr lang="de-DE" dirty="0"/>
              <a:t>Gemeinschafts-schule </a:t>
            </a:r>
            <a:r>
              <a:rPr lang="de-DE" dirty="0" smtClean="0"/>
              <a:t>besuchen (</a:t>
            </a:r>
            <a:r>
              <a:rPr lang="de-DE" b="1" dirty="0" smtClean="0"/>
              <a:t>§</a:t>
            </a:r>
            <a:r>
              <a:rPr lang="de-DE" dirty="0" smtClean="0"/>
              <a:t> </a:t>
            </a:r>
            <a:r>
              <a:rPr lang="de-DE" dirty="0"/>
              <a:t>25 Absatz 5 </a:t>
            </a:r>
            <a:r>
              <a:rPr lang="de-DE" dirty="0" err="1"/>
              <a:t>SächsSchulG</a:t>
            </a:r>
            <a:r>
              <a:rPr lang="de-DE" dirty="0" smtClean="0"/>
              <a:t>)</a:t>
            </a:r>
            <a:endParaRPr lang="de-DE" dirty="0"/>
          </a:p>
          <a:p>
            <a:pPr algn="just">
              <a:spcBef>
                <a:spcPts val="1200"/>
              </a:spcBef>
            </a:pPr>
            <a:r>
              <a:rPr lang="de-DE" dirty="0" smtClean="0"/>
              <a:t>Bei Einrichtung einer Gemeinschaftsschule </a:t>
            </a:r>
            <a:r>
              <a:rPr lang="de-DE" dirty="0"/>
              <a:t>in Kooperation mit </a:t>
            </a:r>
            <a:r>
              <a:rPr lang="de-DE" dirty="0" smtClean="0"/>
              <a:t>einer oder </a:t>
            </a:r>
            <a:r>
              <a:rPr lang="de-DE" dirty="0"/>
              <a:t>mehreren </a:t>
            </a:r>
            <a:r>
              <a:rPr lang="de-DE" dirty="0" smtClean="0"/>
              <a:t>Grundschulen: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dirty="0"/>
              <a:t>k</a:t>
            </a:r>
            <a:r>
              <a:rPr lang="de-DE" dirty="0" smtClean="0"/>
              <a:t>ooperierende </a:t>
            </a:r>
            <a:r>
              <a:rPr lang="de-DE" dirty="0"/>
              <a:t>Grundschule </a:t>
            </a:r>
            <a:r>
              <a:rPr lang="de-DE" dirty="0" smtClean="0"/>
              <a:t>behält ihren </a:t>
            </a:r>
            <a:r>
              <a:rPr lang="de-DE" dirty="0"/>
              <a:t>Status als Schulart Grundschule mit Schulbezirksbindung und wird zugleich kooperierender Teil einer </a:t>
            </a:r>
            <a:r>
              <a:rPr lang="de-DE" dirty="0" smtClean="0"/>
              <a:t>Gemeinschaftsschule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dirty="0"/>
              <a:t>w</a:t>
            </a:r>
            <a:r>
              <a:rPr lang="de-DE" dirty="0" smtClean="0"/>
              <a:t>eiterhin Geltung der Regelungen </a:t>
            </a:r>
            <a:r>
              <a:rPr lang="de-DE" dirty="0"/>
              <a:t>des </a:t>
            </a:r>
            <a:r>
              <a:rPr lang="de-DE" b="1" dirty="0"/>
              <a:t>§</a:t>
            </a:r>
            <a:r>
              <a:rPr lang="de-DE" dirty="0"/>
              <a:t> 25 Sächsisches Schulgesetz zum </a:t>
            </a:r>
            <a:r>
              <a:rPr lang="de-DE" dirty="0" smtClean="0"/>
              <a:t>Schulbezirk bei </a:t>
            </a:r>
            <a:r>
              <a:rPr lang="de-DE" dirty="0"/>
              <a:t>kooperierenden </a:t>
            </a:r>
            <a:r>
              <a:rPr lang="de-DE" dirty="0" smtClean="0"/>
              <a:t>Grundschulen, </a:t>
            </a:r>
            <a:r>
              <a:rPr lang="de-DE" dirty="0"/>
              <a:t>da diese </a:t>
            </a:r>
            <a:r>
              <a:rPr lang="de-DE" dirty="0" smtClean="0"/>
              <a:t>eigenständig bleiben</a:t>
            </a:r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3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315" y="555526"/>
            <a:ext cx="6654800" cy="45003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Kooperation mit Grundschulen und Hort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3315" y="1131590"/>
            <a:ext cx="8267700" cy="3312368"/>
          </a:xfrm>
        </p:spPr>
        <p:txBody>
          <a:bodyPr/>
          <a:lstStyle/>
          <a:p>
            <a:r>
              <a:rPr lang="de-DE" dirty="0" smtClean="0"/>
              <a:t>Zusammenarbeit mit mindestens einer kooperierenden Grundschule in </a:t>
            </a:r>
            <a:r>
              <a:rPr lang="de-DE" dirty="0"/>
              <a:t>räumlicher Nähe 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/>
              <a:t>Kooperationsvereinbarung: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insbesondere Regelungen für den Übergang zur Gemeinschaftsschule </a:t>
            </a:r>
            <a:br>
              <a:rPr lang="de-DE" sz="1400" dirty="0"/>
            </a:br>
            <a:r>
              <a:rPr lang="de-DE" sz="1400" dirty="0"/>
              <a:t>(Dabei kann vereinbart werden, dass Schülerinnen und Schüler der kooperierenden Grundschule(n) bei Kapazitätsengpässen vorrangig berücksichtigt werden.)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Entscheidung über die Kooperationsvereinbarung durch die jeweilige Schulkonferenz der beteiligten Schulen auf Vorschlag der jeweiligen </a:t>
            </a:r>
            <a:r>
              <a:rPr lang="de-DE" sz="1400" dirty="0" smtClean="0"/>
              <a:t>Gesamtlehrerkonferenz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Zusammenarbeit </a:t>
            </a:r>
            <a:r>
              <a:rPr lang="de-DE" dirty="0"/>
              <a:t>mit </a:t>
            </a:r>
            <a:r>
              <a:rPr lang="de-DE" dirty="0" smtClean="0"/>
              <a:t>Hort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Hort als verlässliches, freiwilliges Bildungs- und </a:t>
            </a:r>
            <a:r>
              <a:rPr lang="de-DE" sz="1400" dirty="0" smtClean="0"/>
              <a:t>Betreuungsangebot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Verbindlichkeit </a:t>
            </a:r>
            <a:r>
              <a:rPr lang="de-DE" sz="1400" dirty="0"/>
              <a:t>des  Zusammenwirkens von Grundschule und Hort im Sinne eines ganztägigen Bildungsangebotes(§ 5 Absatz 4 und § 35 b Absatz 2 Satz 3 </a:t>
            </a:r>
            <a:r>
              <a:rPr lang="de-DE" sz="1400" dirty="0" err="1"/>
              <a:t>SächsSchulG</a:t>
            </a:r>
            <a:r>
              <a:rPr lang="de-DE" sz="1400" dirty="0" smtClean="0"/>
              <a:t>)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30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771550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Anmeldung an einer Gemeinschaftsschule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8"/>
            <a:ext cx="8267700" cy="331236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 </a:t>
            </a:r>
          </a:p>
          <a:p>
            <a:pPr algn="just">
              <a:spcBef>
                <a:spcPts val="0"/>
              </a:spcBef>
            </a:pPr>
            <a:r>
              <a:rPr lang="de-DE" dirty="0" smtClean="0"/>
              <a:t>Anmeldung für die </a:t>
            </a:r>
            <a:r>
              <a:rPr lang="de-DE" b="1" dirty="0" smtClean="0"/>
              <a:t>Klassenstufe 1</a:t>
            </a:r>
            <a:r>
              <a:rPr lang="de-DE" dirty="0" smtClean="0"/>
              <a:t> an einer Gemeinschaftsschule bzw. an der mit ihr kooperierenden Grundschule(n) bei Vollendung des sechsten Lebensjahrs bis zum </a:t>
            </a:r>
            <a:br>
              <a:rPr lang="de-DE" dirty="0" smtClean="0"/>
            </a:br>
            <a:r>
              <a:rPr lang="de-DE" dirty="0" smtClean="0"/>
              <a:t>30. Juni des folgenden Kalenderjahres</a:t>
            </a:r>
          </a:p>
          <a:p>
            <a:pPr algn="just">
              <a:spcBef>
                <a:spcPts val="1200"/>
              </a:spcBef>
            </a:pPr>
            <a:r>
              <a:rPr lang="de-DE" b="1" dirty="0"/>
              <a:t>Im Anschluss an die Grundschule</a:t>
            </a:r>
            <a:r>
              <a:rPr lang="de-DE" dirty="0"/>
              <a:t> </a:t>
            </a:r>
            <a:r>
              <a:rPr lang="de-DE" dirty="0" smtClean="0"/>
              <a:t>nach </a:t>
            </a:r>
            <a:r>
              <a:rPr lang="de-DE" dirty="0"/>
              <a:t>Abschluss der Klassenstufe </a:t>
            </a:r>
            <a:r>
              <a:rPr lang="de-DE" dirty="0" smtClean="0"/>
              <a:t>4: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dirty="0"/>
              <a:t>Es bedarf keiner </a:t>
            </a:r>
            <a:r>
              <a:rPr lang="de-DE" dirty="0" smtClean="0"/>
              <a:t>Bildungsempfehlung zur Anmeldung in </a:t>
            </a:r>
            <a:r>
              <a:rPr lang="de-DE" dirty="0"/>
              <a:t>die Klassenstufe 5 einer </a:t>
            </a:r>
            <a:r>
              <a:rPr lang="de-DE" dirty="0" smtClean="0"/>
              <a:t>Gemeinschaftsschule.</a:t>
            </a:r>
            <a:endParaRPr lang="de-DE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dirty="0" smtClean="0"/>
              <a:t>Vorrang haben Schülerinnen und Schüler der kooperierenden Grundschule(n).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Für Kinder, </a:t>
            </a:r>
            <a:r>
              <a:rPr lang="de-DE" dirty="0"/>
              <a:t>die </a:t>
            </a:r>
            <a:r>
              <a:rPr lang="de-DE" b="1" dirty="0"/>
              <a:t>nach Abschluss der Klassenstufe 4 der Gemeinschaftsschule</a:t>
            </a:r>
            <a:r>
              <a:rPr lang="de-DE" dirty="0"/>
              <a:t> auf eine Oberschule, einschließlich Oberschule+, oder ein Gymnasium </a:t>
            </a:r>
            <a:r>
              <a:rPr lang="de-DE" b="1" dirty="0"/>
              <a:t>wechseln wollen</a:t>
            </a:r>
            <a:r>
              <a:rPr lang="de-DE" dirty="0"/>
              <a:t>, gelten die Aufnahmevorschriften der jeweiligen Schulart.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2. Gemeinschaftsschultag  | 11.11.2023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79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K_BNE">
  <a:themeElements>
    <a:clrScheme name="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K_Gebäude_16x9.potx" id="{5A2D8A1C-0736-4661-A6B5-28E1BB856270}" vid="{1BE55DCF-E3DA-4F16-B804-9FE75F461D8F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lienmaster">
  <a:themeElements>
    <a:clrScheme name="1_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1_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K_Gebäude_16x9.potx" id="{5A2D8A1C-0736-4661-A6B5-28E1BB856270}" vid="{5C6C6619-E8BE-4DE3-957D-EC5DF99EA43B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FS_Gebäude_16x9</Template>
  <TotalTime>0</TotalTime>
  <Words>1962</Words>
  <Application>Microsoft Office PowerPoint</Application>
  <PresentationFormat>Bildschirmpräsentation (16:9)</PresentationFormat>
  <Paragraphs>194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Arial Unicode MS</vt:lpstr>
      <vt:lpstr>Calibri</vt:lpstr>
      <vt:lpstr>Calibri Light</vt:lpstr>
      <vt:lpstr>Wingdings</vt:lpstr>
      <vt:lpstr>SMK_BNE</vt:lpstr>
      <vt:lpstr>Benutzerdefiniertes Design</vt:lpstr>
      <vt:lpstr>1_Folienmaster</vt:lpstr>
      <vt:lpstr>Gemeinschaftsschule im Freistaat Sachsen Gemeinschaftsschule – was ist das? Wie wird man eine Gemeinschaftsschule?</vt:lpstr>
      <vt:lpstr>Gemeinschaftsschule im Freistaat Sachsen</vt:lpstr>
      <vt:lpstr>Rechtliche Grundlagen</vt:lpstr>
      <vt:lpstr>Gemeinschaftsschule im Freistaat Sachsen</vt:lpstr>
      <vt:lpstr>Leitfaden zur Einrichtung von Gemeinschaftsschulen</vt:lpstr>
      <vt:lpstr>Einrichtung</vt:lpstr>
      <vt:lpstr>Schulbezirksregelungen</vt:lpstr>
      <vt:lpstr>Kooperation mit Grundschulen und Hort</vt:lpstr>
      <vt:lpstr>Anmeldung an einer Gemeinschaftsschule</vt:lpstr>
      <vt:lpstr>Mindestschülerzahl und Mindestzügigkeit</vt:lpstr>
      <vt:lpstr>Schulprogramm - rechtliche Grundlage</vt:lpstr>
      <vt:lpstr>Schulprogramm - Bildungsstandards und Lehrpläne</vt:lpstr>
      <vt:lpstr>Schulprogramm - Stundentafeln</vt:lpstr>
      <vt:lpstr>Schulprogramm - Binnendifferenzierung</vt:lpstr>
      <vt:lpstr>Schulprogramm - leistungsdifferenzierender Unterricht</vt:lpstr>
      <vt:lpstr>Schulprogramm - leistungsdifferenzierender Unterricht</vt:lpstr>
      <vt:lpstr>   Schulprogramm - Anforderungsniveaus</vt:lpstr>
      <vt:lpstr>Leistungsdifferenzierender Unterricht zeitgleicher, gemeinsamer Unterricht auf drei Anforderungsniveaus</vt:lpstr>
      <vt:lpstr>Schulprogramm - Inklusion</vt:lpstr>
      <vt:lpstr>Schulwechsel</vt:lpstr>
      <vt:lpstr>Schulleitung</vt:lpstr>
      <vt:lpstr>Vielen Dank für die Aufmerksamkeit!</vt:lpstr>
    </vt:vector>
  </TitlesOfParts>
  <Company>Sächsisches Staatsministerium für Kultus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Gemeinschaftsschule</dc:title>
  <dc:creator>Höhne, Konstanze Dr. - SMK</dc:creator>
  <cp:lastModifiedBy>Höhne, Konstanze Dr. - SMK</cp:lastModifiedBy>
  <cp:revision>128</cp:revision>
  <cp:lastPrinted>2021-07-02T08:18:15Z</cp:lastPrinted>
  <dcterms:created xsi:type="dcterms:W3CDTF">2021-06-21T06:41:08Z</dcterms:created>
  <dcterms:modified xsi:type="dcterms:W3CDTF">2023-11-08T12:02:18Z</dcterms:modified>
</cp:coreProperties>
</file>